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FDF97B8-066D-461C-892E-BEA33130264F}" type="datetimeFigureOut">
              <a:rPr lang="ar-SA" smtClean="0"/>
              <a:pPr/>
              <a:t>25/04/1441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7ABE62-7846-4527-88A2-1EB289AD365A}"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FDF97B8-066D-461C-892E-BEA33130264F}" type="datetimeFigureOut">
              <a:rPr lang="ar-SA" smtClean="0"/>
              <a:pPr/>
              <a:t>25/04/1441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7ABE62-7846-4527-88A2-1EB289AD365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FDF97B8-066D-461C-892E-BEA33130264F}" type="datetimeFigureOut">
              <a:rPr lang="ar-SA" smtClean="0"/>
              <a:pPr/>
              <a:t>25/04/1441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7ABE62-7846-4527-88A2-1EB289AD365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FDF97B8-066D-461C-892E-BEA33130264F}" type="datetimeFigureOut">
              <a:rPr lang="ar-SA" smtClean="0"/>
              <a:pPr/>
              <a:t>25/04/1441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7ABE62-7846-4527-88A2-1EB289AD365A}"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FDF97B8-066D-461C-892E-BEA33130264F}" type="datetimeFigureOut">
              <a:rPr lang="ar-SA" smtClean="0"/>
              <a:pPr/>
              <a:t>25/04/1441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457ABE62-7846-4527-88A2-1EB289AD365A}"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FDF97B8-066D-461C-892E-BEA33130264F}" type="datetimeFigureOut">
              <a:rPr lang="ar-SA" smtClean="0"/>
              <a:pPr/>
              <a:t>25/04/1441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57ABE62-7846-4527-88A2-1EB289AD365A}"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FDF97B8-066D-461C-892E-BEA33130264F}" type="datetimeFigureOut">
              <a:rPr lang="ar-SA" smtClean="0"/>
              <a:pPr/>
              <a:t>25/04/1441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457ABE62-7846-4527-88A2-1EB289AD365A}"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FDF97B8-066D-461C-892E-BEA33130264F}" type="datetimeFigureOut">
              <a:rPr lang="ar-SA" smtClean="0"/>
              <a:pPr/>
              <a:t>25/04/1441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457ABE62-7846-4527-88A2-1EB289AD365A}"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FDF97B8-066D-461C-892E-BEA33130264F}" type="datetimeFigureOut">
              <a:rPr lang="ar-SA" smtClean="0"/>
              <a:pPr/>
              <a:t>25/04/1441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457ABE62-7846-4527-88A2-1EB289AD365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FDF97B8-066D-461C-892E-BEA33130264F}" type="datetimeFigureOut">
              <a:rPr lang="ar-SA" smtClean="0"/>
              <a:pPr/>
              <a:t>25/04/1441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57ABE62-7846-4527-88A2-1EB289AD365A}"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FDF97B8-066D-461C-892E-BEA33130264F}" type="datetimeFigureOut">
              <a:rPr lang="ar-SA" smtClean="0"/>
              <a:pPr/>
              <a:t>25/04/1441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457ABE62-7846-4527-88A2-1EB289AD365A}"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FDF97B8-066D-461C-892E-BEA33130264F}" type="datetimeFigureOut">
              <a:rPr lang="ar-SA" smtClean="0"/>
              <a:pPr/>
              <a:t>25/04/1441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57ABE62-7846-4527-88A2-1EB289AD365A}"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b="1" dirty="0"/>
              <a:t>التسويق الزراعي </a:t>
            </a:r>
            <a:r>
              <a:rPr lang="ar-IQ" b="1" dirty="0" smtClean="0"/>
              <a:t>(المفهوم والعمليات</a:t>
            </a:r>
            <a:r>
              <a:rPr lang="en-US" b="1" smtClean="0"/>
              <a:t>(</a:t>
            </a:r>
            <a:r>
              <a:rPr lang="en-US" dirty="0"/>
              <a:t/>
            </a:r>
            <a:br>
              <a:rPr lang="en-US" dirty="0"/>
            </a:br>
            <a:endParaRPr lang="ar-SA" dirty="0"/>
          </a:p>
        </p:txBody>
      </p:sp>
      <p:sp>
        <p:nvSpPr>
          <p:cNvPr id="3" name="عنوان فرعي 2"/>
          <p:cNvSpPr>
            <a:spLocks noGrp="1"/>
          </p:cNvSpPr>
          <p:nvPr>
            <p:ph type="subTitle" idx="1"/>
          </p:nvPr>
        </p:nvSpPr>
        <p:spPr/>
        <p:txBody>
          <a:bodyPr/>
          <a:lstStyle/>
          <a:p>
            <a:r>
              <a:rPr lang="ar-IQ" b="1" dirty="0">
                <a:solidFill>
                  <a:srgbClr val="FF0000"/>
                </a:solidFill>
              </a:rPr>
              <a:t>أ.م.د. خوله </a:t>
            </a:r>
            <a:r>
              <a:rPr lang="ar-IQ" b="1" dirty="0" err="1">
                <a:solidFill>
                  <a:srgbClr val="FF0000"/>
                </a:solidFill>
              </a:rPr>
              <a:t>رشيج</a:t>
            </a:r>
            <a:r>
              <a:rPr lang="ar-IQ" b="1" dirty="0">
                <a:solidFill>
                  <a:srgbClr val="FF0000"/>
                </a:solidFill>
              </a:rPr>
              <a:t> حسن</a:t>
            </a:r>
            <a:endParaRPr lang="en-US" dirty="0">
              <a:solidFill>
                <a:srgbClr val="FF0000"/>
              </a:solidFill>
            </a:endParaRPr>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t>مفهوم التسويق الزراعي </a:t>
            </a:r>
            <a:r>
              <a:rPr lang="ar-IQ" b="1" dirty="0" err="1"/>
              <a:t>واهدافه</a:t>
            </a:r>
            <a:r>
              <a:rPr lang="ar-IQ" b="1" dirty="0"/>
              <a:t>:</a:t>
            </a:r>
            <a:r>
              <a:rPr lang="en-US" dirty="0"/>
              <a:t/>
            </a:r>
            <a:br>
              <a:rPr lang="en-US" dirty="0"/>
            </a:br>
            <a:endParaRPr lang="ar-SA" dirty="0"/>
          </a:p>
        </p:txBody>
      </p:sp>
      <p:sp>
        <p:nvSpPr>
          <p:cNvPr id="3" name="عنصر نائب للمحتوى 2"/>
          <p:cNvSpPr>
            <a:spLocks noGrp="1"/>
          </p:cNvSpPr>
          <p:nvPr>
            <p:ph idx="1"/>
          </p:nvPr>
        </p:nvSpPr>
        <p:spPr/>
        <p:txBody>
          <a:bodyPr>
            <a:normAutofit fontScale="92500" lnSpcReduction="10000"/>
          </a:bodyPr>
          <a:lstStyle/>
          <a:p>
            <a:r>
              <a:rPr lang="ar-IQ" b="1" dirty="0"/>
              <a:t> تتضمن دراسة التسويق الزراعي جميع الخدمات والعمليات المرتبطة بتوصيل المنتجات الزراعية سواء كانت نباتية </a:t>
            </a:r>
            <a:r>
              <a:rPr lang="ar-IQ" b="1" dirty="0" err="1"/>
              <a:t>او</a:t>
            </a:r>
            <a:r>
              <a:rPr lang="ar-IQ" b="1" dirty="0"/>
              <a:t> حيوانية </a:t>
            </a:r>
            <a:r>
              <a:rPr lang="ar-IQ" b="1" dirty="0" err="1"/>
              <a:t>او</a:t>
            </a:r>
            <a:r>
              <a:rPr lang="ar-IQ" b="1" dirty="0"/>
              <a:t> نقل ملكيتها من المنتج </a:t>
            </a:r>
            <a:r>
              <a:rPr lang="ar-IQ" b="1" dirty="0" err="1"/>
              <a:t>الى</a:t>
            </a:r>
            <a:r>
              <a:rPr lang="ar-IQ" b="1" dirty="0"/>
              <a:t> المستهلك.</a:t>
            </a:r>
            <a:endParaRPr lang="en-US" dirty="0"/>
          </a:p>
          <a:p>
            <a:r>
              <a:rPr lang="ar-IQ" b="1" dirty="0"/>
              <a:t>   لقد بدا تفكير الاقتصاديين في نشاط التسويق كجانب اقتصادي مع بداية القرن التاسع عشر ، وقد انصب اهتمامهم على جانب العرض بشكل </a:t>
            </a:r>
            <a:r>
              <a:rPr lang="ar-IQ" b="1" dirty="0" err="1"/>
              <a:t>اساسي</a:t>
            </a:r>
            <a:r>
              <a:rPr lang="ar-IQ" b="1" dirty="0"/>
              <a:t> ، لكن بعد الكساد العالمي الشهير الذي حدث في الثلاثينيات من القرن الماضي تغير الاهتمام في التسويق الزراعي ليتناول جانب الطلب مع العرض، وبذلك تعد مهمة خلق الطلب على السلعة من المفردات الرئيسية في التسويق.</a:t>
            </a:r>
            <a:endParaRPr lang="en-US"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r>
              <a:rPr lang="ar-IQ" b="1" dirty="0"/>
              <a:t>وقد تعاظم دور التسويق عاما" بعد </a:t>
            </a:r>
            <a:r>
              <a:rPr lang="ar-IQ" b="1" dirty="0" err="1"/>
              <a:t>اخر</a:t>
            </a:r>
            <a:r>
              <a:rPr lang="ar-IQ" b="1" dirty="0"/>
              <a:t> </a:t>
            </a:r>
            <a:r>
              <a:rPr lang="ar-IQ" b="1" dirty="0" err="1"/>
              <a:t>واصبح</a:t>
            </a:r>
            <a:r>
              <a:rPr lang="ar-IQ" b="1" dirty="0"/>
              <a:t> له دور كبير في تنمية الاقتصاد الوطني وبذلك اختلف مفهوم التسويق ، فقد </a:t>
            </a:r>
            <a:r>
              <a:rPr lang="ar-IQ" b="1" dirty="0" err="1"/>
              <a:t>اشار</a:t>
            </a:r>
            <a:r>
              <a:rPr lang="ar-IQ" b="1" dirty="0"/>
              <a:t> </a:t>
            </a:r>
            <a:r>
              <a:rPr lang="ar-IQ" b="1" dirty="0" err="1"/>
              <a:t>بيكان</a:t>
            </a:r>
            <a:r>
              <a:rPr lang="ar-IQ" b="1" dirty="0"/>
              <a:t> </a:t>
            </a:r>
            <a:r>
              <a:rPr lang="ar-IQ" b="1" dirty="0" err="1"/>
              <a:t>الى</a:t>
            </a:r>
            <a:r>
              <a:rPr lang="ar-IQ" b="1" dirty="0"/>
              <a:t> </a:t>
            </a:r>
            <a:r>
              <a:rPr lang="ar-IQ" b="1" dirty="0" err="1"/>
              <a:t>ان</a:t>
            </a:r>
            <a:r>
              <a:rPr lang="ar-IQ" b="1" dirty="0"/>
              <a:t> التسويق هو ذلك النشاط الذي يساعد على التعرف على حاجات المستهلكين ومطالبهم، وتخطيط السلعة وتعميمها، وتحويل ملكيتها والقيام بتوزيعها.</a:t>
            </a:r>
            <a:endParaRPr lang="en-US" dirty="0"/>
          </a:p>
          <a:p>
            <a:r>
              <a:rPr lang="ar-IQ" b="1" dirty="0"/>
              <a:t>  إذا  يحتل التسويق الزراعي دورا" مهما" في خدمة المنتجين والمستهلكين على حد سواء ، </a:t>
            </a:r>
            <a:r>
              <a:rPr lang="ar-IQ" b="1" dirty="0" err="1"/>
              <a:t>اذ</a:t>
            </a:r>
            <a:r>
              <a:rPr lang="ar-IQ" b="1" dirty="0"/>
              <a:t> </a:t>
            </a:r>
            <a:r>
              <a:rPr lang="ar-IQ" b="1" dirty="0" err="1"/>
              <a:t>ان</a:t>
            </a:r>
            <a:r>
              <a:rPr lang="ar-IQ" b="1" dirty="0"/>
              <a:t> التسويق يضفي على المنتجات التي تمر من خلال قنواته قيمة اقتصادية </a:t>
            </a:r>
            <a:r>
              <a:rPr lang="ar-IQ" b="1" dirty="0" err="1"/>
              <a:t>اضافية</a:t>
            </a:r>
            <a:r>
              <a:rPr lang="ar-IQ" b="1" dirty="0"/>
              <a:t> من خلال الوظائف التي تنطوي عليها العمليات التسويقية والتي </a:t>
            </a:r>
            <a:r>
              <a:rPr lang="ar-IQ" b="1" dirty="0" err="1"/>
              <a:t>تاخذ</a:t>
            </a:r>
            <a:r>
              <a:rPr lang="ar-IQ" b="1" dirty="0"/>
              <a:t> شكلين رئيسيين هما :</a:t>
            </a:r>
            <a:endParaRPr lang="en-US"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lvl="0">
              <a:buNone/>
            </a:pPr>
            <a:r>
              <a:rPr lang="ar-IQ" dirty="0" smtClean="0"/>
              <a:t>1-  </a:t>
            </a:r>
            <a:r>
              <a:rPr lang="ar-IQ" b="1" dirty="0" smtClean="0"/>
              <a:t>المنفعة </a:t>
            </a:r>
            <a:r>
              <a:rPr lang="ar-IQ" b="1" dirty="0"/>
              <a:t>المستمدة من نقل المنتجات الزراعية من الحقل </a:t>
            </a:r>
            <a:r>
              <a:rPr lang="ar-IQ" b="1" dirty="0" err="1"/>
              <a:t>الى</a:t>
            </a:r>
            <a:r>
              <a:rPr lang="ar-IQ" b="1" dirty="0"/>
              <a:t> المستهلك، وبذلك يستفيد المنتج من تصريف سلعه وفي نفس الوقت </a:t>
            </a:r>
            <a:r>
              <a:rPr lang="ar-IQ" b="1" dirty="0" smtClean="0"/>
              <a:t>يستفيد المستهلك </a:t>
            </a:r>
            <a:r>
              <a:rPr lang="ar-IQ" b="1" dirty="0"/>
              <a:t>في تناول هذه السلع والمنتجات دون الحاجة </a:t>
            </a:r>
            <a:r>
              <a:rPr lang="ar-IQ" b="1" dirty="0" err="1"/>
              <a:t>الى</a:t>
            </a:r>
            <a:r>
              <a:rPr lang="ar-IQ" b="1" dirty="0"/>
              <a:t> البحث عنها في مراكز </a:t>
            </a:r>
            <a:r>
              <a:rPr lang="ar-IQ" b="1" dirty="0" err="1"/>
              <a:t>الانتاج</a:t>
            </a:r>
            <a:r>
              <a:rPr lang="ar-IQ" b="1" dirty="0"/>
              <a:t>.</a:t>
            </a:r>
            <a:endParaRPr lang="en-US" dirty="0"/>
          </a:p>
          <a:p>
            <a:pPr lvl="0">
              <a:buNone/>
            </a:pPr>
            <a:r>
              <a:rPr lang="ar-IQ" b="1" dirty="0" smtClean="0"/>
              <a:t>2- المنفعة </a:t>
            </a:r>
            <a:r>
              <a:rPr lang="ar-IQ" b="1" dirty="0"/>
              <a:t>الثانية وهي تلك المنفعة التي تضفيها العمليات التسويقية من خلال وظيفة الخزن للفائض في موسم الوفرة لغرض الاستفادة منها في مواسم </a:t>
            </a:r>
            <a:r>
              <a:rPr lang="ar-IQ" b="1" dirty="0" err="1"/>
              <a:t>الشحة</a:t>
            </a:r>
            <a:r>
              <a:rPr lang="ar-IQ" b="1" dirty="0"/>
              <a:t>.</a:t>
            </a:r>
            <a:endParaRPr lang="en-US" dirty="0"/>
          </a:p>
          <a:p>
            <a:pPr>
              <a:buNone/>
            </a:pP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a:bodyPr>
          <a:lstStyle/>
          <a:p>
            <a:r>
              <a:rPr lang="ar-IQ" b="1" dirty="0" err="1"/>
              <a:t>ان</a:t>
            </a:r>
            <a:r>
              <a:rPr lang="ar-IQ" b="1" dirty="0"/>
              <a:t> تطور وسائل الخزن </a:t>
            </a:r>
            <a:r>
              <a:rPr lang="ar-IQ" b="1" dirty="0" err="1"/>
              <a:t>اعطى</a:t>
            </a:r>
            <a:r>
              <a:rPr lang="ar-IQ" b="1" dirty="0"/>
              <a:t> شانا" بارزا" للخزن كوظيفة من وظائف التسويق الزراعي ، وتلجا الدول في الوقت الحاضر </a:t>
            </a:r>
            <a:r>
              <a:rPr lang="ar-IQ" b="1" dirty="0" err="1"/>
              <a:t>الى</a:t>
            </a:r>
            <a:r>
              <a:rPr lang="ar-IQ" b="1" dirty="0"/>
              <a:t> تكوين خزين </a:t>
            </a:r>
            <a:r>
              <a:rPr lang="ar-IQ" b="1" dirty="0" err="1"/>
              <a:t>ستراتيجي</a:t>
            </a:r>
            <a:r>
              <a:rPr lang="ar-IQ" b="1" dirty="0"/>
              <a:t> للسلع الغذائية الرئيسة لغرض مجابهة حالات </a:t>
            </a:r>
            <a:r>
              <a:rPr lang="ar-IQ" b="1" dirty="0" err="1"/>
              <a:t>الشحة</a:t>
            </a:r>
            <a:r>
              <a:rPr lang="ar-IQ" b="1" dirty="0"/>
              <a:t> التي تظهر نتيجة لرداءة المواسم الزراعية فيها خصوصا" فيما يتعلق بالمواد الغذائية الرئيسية مثل الحبوب.</a:t>
            </a:r>
            <a:endParaRPr lang="en-US" dirty="0"/>
          </a:p>
          <a:p>
            <a:r>
              <a:rPr lang="ar-IQ" b="1" dirty="0"/>
              <a:t>  ويرتبط التسويق الزراعي بالتطور الاقتصادي والاجتماعي العام في </a:t>
            </a:r>
            <a:r>
              <a:rPr lang="ar-IQ" b="1" dirty="0" err="1"/>
              <a:t>اي</a:t>
            </a:r>
            <a:r>
              <a:rPr lang="ar-IQ" b="1" dirty="0"/>
              <a:t> بلد ، </a:t>
            </a:r>
            <a:r>
              <a:rPr lang="ar-IQ" b="1" dirty="0" err="1"/>
              <a:t>اذ</a:t>
            </a:r>
            <a:r>
              <a:rPr lang="ar-IQ" b="1" dirty="0"/>
              <a:t> يؤدي هذا التطور </a:t>
            </a:r>
            <a:r>
              <a:rPr lang="ar-IQ" b="1" dirty="0" err="1"/>
              <a:t>الى</a:t>
            </a:r>
            <a:r>
              <a:rPr lang="ar-IQ" b="1" dirty="0"/>
              <a:t> توسيع حركة التبادل ثم </a:t>
            </a:r>
            <a:r>
              <a:rPr lang="ar-IQ" b="1" dirty="0" err="1"/>
              <a:t>الى</a:t>
            </a:r>
            <a:r>
              <a:rPr lang="ar-IQ" b="1" dirty="0"/>
              <a:t> توسيع حجم النشاط التسويقي والميل نحو التخصص في هذا النشاط بمختلف حلقاته.</a:t>
            </a:r>
            <a:endParaRPr lang="en-US"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IQ" b="1" dirty="0" err="1"/>
              <a:t>ان</a:t>
            </a:r>
            <a:r>
              <a:rPr lang="ar-IQ" b="1" dirty="0"/>
              <a:t> التوسع في سوق المنتجات الزراعية يستلزم بالضرورة ظهور مؤسسات تسويقية للقيام بمهام تداول السلع من المنتج </a:t>
            </a:r>
            <a:r>
              <a:rPr lang="ar-IQ" b="1" dirty="0" err="1"/>
              <a:t>الى</a:t>
            </a:r>
            <a:r>
              <a:rPr lang="ar-IQ" b="1" dirty="0"/>
              <a:t> المستهلك وعلى النحو الذي يضمن تصريف </a:t>
            </a:r>
            <a:r>
              <a:rPr lang="ar-IQ" b="1" dirty="0" err="1"/>
              <a:t>الانتاج</a:t>
            </a:r>
            <a:r>
              <a:rPr lang="ar-IQ" b="1" dirty="0"/>
              <a:t> وتقليل الضائعات والتلف المصاحبة لعملية التبادل </a:t>
            </a:r>
            <a:r>
              <a:rPr lang="ar-IQ" b="1" dirty="0" err="1"/>
              <a:t>لاقل</a:t>
            </a:r>
            <a:r>
              <a:rPr lang="ar-IQ" b="1" dirty="0"/>
              <a:t> قدر ممكن لمصلحة المنتجين والمستهلكين على حد سواء .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t>ويستند التسويق الزراعي على ثلاث عناصر هي:</a:t>
            </a:r>
            <a:r>
              <a:rPr lang="en-US" dirty="0"/>
              <a:t/>
            </a:r>
            <a:br>
              <a:rPr lang="en-US" dirty="0"/>
            </a:br>
            <a:endParaRPr lang="ar-SA" dirty="0"/>
          </a:p>
        </p:txBody>
      </p:sp>
      <p:sp>
        <p:nvSpPr>
          <p:cNvPr id="3" name="عنصر نائب للمحتوى 2"/>
          <p:cNvSpPr>
            <a:spLocks noGrp="1"/>
          </p:cNvSpPr>
          <p:nvPr>
            <p:ph idx="1"/>
          </p:nvPr>
        </p:nvSpPr>
        <p:spPr/>
        <p:txBody>
          <a:bodyPr/>
          <a:lstStyle/>
          <a:p>
            <a:pPr>
              <a:buNone/>
            </a:pPr>
            <a:r>
              <a:rPr lang="ar-IQ" b="1" dirty="0" smtClean="0"/>
              <a:t> </a:t>
            </a:r>
          </a:p>
          <a:p>
            <a:pPr>
              <a:buNone/>
            </a:pPr>
            <a:endParaRPr lang="ar-IQ" b="1" dirty="0"/>
          </a:p>
          <a:p>
            <a:pPr>
              <a:buNone/>
            </a:pPr>
            <a:r>
              <a:rPr lang="ar-IQ" b="1" dirty="0" smtClean="0"/>
              <a:t>    </a:t>
            </a:r>
            <a:r>
              <a:rPr lang="ar-IQ" b="1" dirty="0"/>
              <a:t>المنتج                     الوسيط                   المستهلك</a:t>
            </a:r>
            <a:endParaRPr lang="en-US" dirty="0"/>
          </a:p>
          <a:p>
            <a:pPr>
              <a:buNone/>
            </a:pPr>
            <a:r>
              <a:rPr lang="ar-IQ" b="1" dirty="0"/>
              <a:t> </a:t>
            </a:r>
            <a:endParaRPr lang="en-US" dirty="0"/>
          </a:p>
          <a:p>
            <a:pPr>
              <a:buNone/>
            </a:pPr>
            <a:r>
              <a:rPr lang="ar-IQ" b="1" dirty="0" smtClean="0"/>
              <a:t>  </a:t>
            </a:r>
          </a:p>
          <a:p>
            <a:pPr>
              <a:buNone/>
            </a:pPr>
            <a:r>
              <a:rPr lang="ar-IQ" b="1" dirty="0"/>
              <a:t> </a:t>
            </a:r>
            <a:r>
              <a:rPr lang="ar-IQ" b="1" dirty="0" smtClean="0"/>
              <a:t> المستهلك                  </a:t>
            </a:r>
            <a:r>
              <a:rPr lang="ar-IQ" b="1" dirty="0"/>
              <a:t>الوسيط                       المنتج</a:t>
            </a:r>
            <a:endParaRPr lang="ar-SA" dirty="0"/>
          </a:p>
        </p:txBody>
      </p:sp>
      <p:cxnSp>
        <p:nvCxnSpPr>
          <p:cNvPr id="5" name="رابط كسهم مستقيم 4"/>
          <p:cNvCxnSpPr/>
          <p:nvPr/>
        </p:nvCxnSpPr>
        <p:spPr>
          <a:xfrm flipH="1">
            <a:off x="5181600" y="3124200"/>
            <a:ext cx="1905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flipH="1">
            <a:off x="1981200" y="3124200"/>
            <a:ext cx="1828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رابط كسهم مستقيم 10"/>
          <p:cNvCxnSpPr/>
          <p:nvPr/>
        </p:nvCxnSpPr>
        <p:spPr>
          <a:xfrm>
            <a:off x="7772400" y="3276600"/>
            <a:ext cx="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رابط كسهم مستقيم 12"/>
          <p:cNvCxnSpPr/>
          <p:nvPr/>
        </p:nvCxnSpPr>
        <p:spPr>
          <a:xfrm>
            <a:off x="1219200" y="3276600"/>
            <a:ext cx="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رابط كسهم مستقيم 14"/>
          <p:cNvCxnSpPr/>
          <p:nvPr/>
        </p:nvCxnSpPr>
        <p:spPr>
          <a:xfrm>
            <a:off x="5257800" y="4876800"/>
            <a:ext cx="1752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رابط كسهم مستقيم 16"/>
          <p:cNvCxnSpPr/>
          <p:nvPr/>
        </p:nvCxnSpPr>
        <p:spPr>
          <a:xfrm>
            <a:off x="1828800" y="4876800"/>
            <a:ext cx="2133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err="1"/>
              <a:t>اهداف</a:t>
            </a:r>
            <a:r>
              <a:rPr lang="ar-IQ" b="1" dirty="0"/>
              <a:t> التسويق الزراعي:</a:t>
            </a:r>
            <a:r>
              <a:rPr lang="en-US" dirty="0"/>
              <a:t/>
            </a:r>
            <a:br>
              <a:rPr lang="en-US" dirty="0"/>
            </a:br>
            <a:endParaRPr lang="ar-SA" dirty="0"/>
          </a:p>
        </p:txBody>
      </p:sp>
      <p:sp>
        <p:nvSpPr>
          <p:cNvPr id="3" name="عنصر نائب للمحتوى 2"/>
          <p:cNvSpPr>
            <a:spLocks noGrp="1"/>
          </p:cNvSpPr>
          <p:nvPr>
            <p:ph idx="1"/>
          </p:nvPr>
        </p:nvSpPr>
        <p:spPr/>
        <p:txBody>
          <a:bodyPr/>
          <a:lstStyle/>
          <a:p>
            <a:pPr lvl="0"/>
            <a:r>
              <a:rPr lang="ar-IQ" b="1" dirty="0"/>
              <a:t>تجميع المحاصيل الزراعية سواء كانت مواد خام </a:t>
            </a:r>
            <a:r>
              <a:rPr lang="ar-IQ" b="1" dirty="0" err="1"/>
              <a:t>او</a:t>
            </a:r>
            <a:r>
              <a:rPr lang="ar-IQ" b="1" dirty="0"/>
              <a:t> مصنعة في نقطة مركزية معينة ليسهل نقلها.</a:t>
            </a:r>
            <a:endParaRPr lang="en-US" dirty="0"/>
          </a:p>
          <a:p>
            <a:pPr lvl="0"/>
            <a:r>
              <a:rPr lang="ar-IQ" b="1" dirty="0"/>
              <a:t>توزيع </a:t>
            </a:r>
            <a:r>
              <a:rPr lang="ar-IQ" b="1" dirty="0" err="1"/>
              <a:t>او</a:t>
            </a:r>
            <a:r>
              <a:rPr lang="ar-IQ" b="1" dirty="0"/>
              <a:t> تصنيف </a:t>
            </a:r>
            <a:r>
              <a:rPr lang="ar-IQ" b="1" dirty="0" err="1"/>
              <a:t>المنتوجات</a:t>
            </a:r>
            <a:r>
              <a:rPr lang="ar-IQ" b="1" dirty="0"/>
              <a:t> الزراعية على </a:t>
            </a:r>
            <a:r>
              <a:rPr lang="ar-IQ" b="1" dirty="0" err="1"/>
              <a:t>الاسواق</a:t>
            </a:r>
            <a:r>
              <a:rPr lang="ar-IQ" b="1" dirty="0"/>
              <a:t> ومنها </a:t>
            </a:r>
            <a:r>
              <a:rPr lang="ar-IQ" b="1" dirty="0" err="1"/>
              <a:t>الى</a:t>
            </a:r>
            <a:r>
              <a:rPr lang="ar-IQ" b="1" dirty="0"/>
              <a:t> المستهلك وهذا يساعد على توزيع الثروة غير الكافية توزيع صحيح.</a:t>
            </a:r>
            <a:endParaRPr lang="en-US" dirty="0"/>
          </a:p>
          <a:p>
            <a:pPr lvl="0"/>
            <a:r>
              <a:rPr lang="ar-IQ" b="1" dirty="0"/>
              <a:t>يعمل على الموازنة بين العرض والطلب على </a:t>
            </a:r>
            <a:r>
              <a:rPr lang="ar-IQ" b="1" dirty="0" err="1"/>
              <a:t>اساس</a:t>
            </a:r>
            <a:r>
              <a:rPr lang="ar-IQ" b="1" dirty="0"/>
              <a:t> مراعاة الزمن والكمية.</a:t>
            </a:r>
            <a:endParaRPr lang="en-US"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a:t>الخدمات </a:t>
            </a:r>
            <a:r>
              <a:rPr lang="ar-IQ" b="1" dirty="0" err="1"/>
              <a:t>او</a:t>
            </a:r>
            <a:r>
              <a:rPr lang="ar-IQ" b="1" dirty="0"/>
              <a:t> العمليات التسويقية:</a:t>
            </a:r>
            <a:r>
              <a:rPr lang="en-US" dirty="0"/>
              <a:t/>
            </a:r>
            <a:br>
              <a:rPr lang="en-US" dirty="0"/>
            </a:br>
            <a:endParaRPr lang="ar-SA" dirty="0"/>
          </a:p>
        </p:txBody>
      </p:sp>
      <p:sp>
        <p:nvSpPr>
          <p:cNvPr id="3" name="عنصر نائب للمحتوى 2"/>
          <p:cNvSpPr>
            <a:spLocks noGrp="1"/>
          </p:cNvSpPr>
          <p:nvPr>
            <p:ph idx="1"/>
          </p:nvPr>
        </p:nvSpPr>
        <p:spPr/>
        <p:txBody>
          <a:bodyPr/>
          <a:lstStyle/>
          <a:p>
            <a:pPr>
              <a:buNone/>
            </a:pPr>
            <a:r>
              <a:rPr lang="ar-IQ" b="1" dirty="0"/>
              <a:t>تتمثل العمليات التسويقية في </a:t>
            </a:r>
            <a:r>
              <a:rPr lang="ar-IQ" b="1" dirty="0" err="1"/>
              <a:t>اربع</a:t>
            </a:r>
            <a:r>
              <a:rPr lang="ar-IQ" b="1" dirty="0"/>
              <a:t> عمليات رئيسية تشمل:</a:t>
            </a:r>
            <a:endParaRPr lang="en-US" dirty="0"/>
          </a:p>
          <a:p>
            <a:pPr lvl="0"/>
            <a:r>
              <a:rPr lang="ar-IQ" b="1" dirty="0"/>
              <a:t>العمليات المتعلقة بالنقل</a:t>
            </a:r>
            <a:endParaRPr lang="en-US" dirty="0"/>
          </a:p>
          <a:p>
            <a:pPr lvl="0"/>
            <a:r>
              <a:rPr lang="ar-IQ" b="1" dirty="0"/>
              <a:t>الوسائل المساعدة للعمليات التسويقية</a:t>
            </a:r>
            <a:endParaRPr lang="en-US" dirty="0"/>
          </a:p>
          <a:p>
            <a:pPr lvl="0"/>
            <a:r>
              <a:rPr lang="ar-IQ" b="1" dirty="0"/>
              <a:t>العمليات </a:t>
            </a:r>
            <a:r>
              <a:rPr lang="ar-IQ" b="1" dirty="0" smtClean="0"/>
              <a:t>المتعلقة </a:t>
            </a:r>
            <a:r>
              <a:rPr lang="ar-IQ" b="1" dirty="0"/>
              <a:t>بالتصنيع الزراعي</a:t>
            </a:r>
            <a:endParaRPr lang="en-US" dirty="0"/>
          </a:p>
          <a:p>
            <a:pPr lvl="0"/>
            <a:r>
              <a:rPr lang="ar-IQ" b="1" dirty="0"/>
              <a:t>العمليات المتعلقة بالتبادل</a:t>
            </a:r>
            <a:endParaRPr lang="en-US" dirty="0"/>
          </a:p>
          <a:p>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475</Words>
  <Application>Microsoft Office PowerPoint</Application>
  <PresentationFormat>عرض على الشاشة (3:4)‏</PresentationFormat>
  <Paragraphs>29</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سمة Office</vt:lpstr>
      <vt:lpstr>التسويق الزراعي (المفهوم والعمليات( </vt:lpstr>
      <vt:lpstr>مفهوم التسويق الزراعي واهدافه: </vt:lpstr>
      <vt:lpstr>الشريحة 3</vt:lpstr>
      <vt:lpstr>الشريحة 4</vt:lpstr>
      <vt:lpstr>الشريحة 5</vt:lpstr>
      <vt:lpstr>الشريحة 6</vt:lpstr>
      <vt:lpstr>ويستند التسويق الزراعي على ثلاث عناصر هي: </vt:lpstr>
      <vt:lpstr>اهداف التسويق الزراعي: </vt:lpstr>
      <vt:lpstr>الخدمات او العمليات التسويقية: </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التسويق الزراعي وأساليبه </dc:title>
  <dc:creator>DR.Ahmed Saker 2O14</dc:creator>
  <cp:lastModifiedBy>DR.Ahmed Saker 2O14</cp:lastModifiedBy>
  <cp:revision>2</cp:revision>
  <dcterms:created xsi:type="dcterms:W3CDTF">2019-12-22T13:19:47Z</dcterms:created>
  <dcterms:modified xsi:type="dcterms:W3CDTF">2019-12-22T13:39:48Z</dcterms:modified>
</cp:coreProperties>
</file>